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12"/>
  </p:notesMasterIdLst>
  <p:sldIdLst>
    <p:sldId id="278" r:id="rId2"/>
    <p:sldId id="279" r:id="rId3"/>
    <p:sldId id="272" r:id="rId4"/>
    <p:sldId id="274" r:id="rId5"/>
    <p:sldId id="275" r:id="rId6"/>
    <p:sldId id="276" r:id="rId7"/>
    <p:sldId id="280" r:id="rId8"/>
    <p:sldId id="281" r:id="rId9"/>
    <p:sldId id="282" r:id="rId10"/>
    <p:sldId id="28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0" d="100"/>
          <a:sy n="80" d="100"/>
        </p:scale>
        <p:origin x="58"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7DD3FF-86C2-45C3-99F6-24220B714ADA}" type="datetimeFigureOut">
              <a:rPr lang="en-US" smtClean="0"/>
              <a:t>2/6/2020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0FD875-D546-4BC6-94EF-691E1FCE72C2}" type="slidenum">
              <a:rPr lang="en-US" smtClean="0"/>
              <a:t>‹#›</a:t>
            </a:fld>
            <a:endParaRPr lang="en-US"/>
          </a:p>
        </p:txBody>
      </p:sp>
    </p:spTree>
    <p:extLst>
      <p:ext uri="{BB962C8B-B14F-4D97-AF65-F5344CB8AC3E}">
        <p14:creationId xmlns:p14="http://schemas.microsoft.com/office/powerpoint/2010/main" val="1243942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r>
              <a:rPr lang="en-US" sz="1200" b="1" i="0" u="none" strike="noStrike" kern="1200" dirty="0">
                <a:solidFill>
                  <a:schemeClr val="tx1"/>
                </a:solidFill>
                <a:effectLst/>
                <a:latin typeface="+mn-lt"/>
                <a:ea typeface="+mn-ea"/>
                <a:cs typeface="+mn-cs"/>
              </a:rPr>
              <a:t>Wrap up and Closure </a:t>
            </a:r>
            <a:r>
              <a:rPr lang="en-US" sz="1200" b="0" i="0" u="none" strike="noStrike"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t>
            </a:r>
            <a:endParaRPr lang="en-US" b="0" i="0" dirty="0">
              <a:effectLst/>
            </a:endParaRPr>
          </a:p>
          <a:p>
            <a:pPr rtl="0" fontAlgn="base"/>
            <a:r>
              <a:rPr lang="en-US" sz="1200" b="0" i="0" u="none" strike="noStrike" kern="1200" dirty="0">
                <a:solidFill>
                  <a:schemeClr val="tx1"/>
                </a:solidFill>
                <a:effectLst/>
                <a:latin typeface="+mn-lt"/>
                <a:ea typeface="+mn-ea"/>
                <a:cs typeface="+mn-cs"/>
              </a:rPr>
              <a:t>Please begin by thanking everyone for sharing their evening with us and sharing their time and talent.  Explain the full committee will convene again in coming weeks to synthesize all of the data gleaned tonight and chart next steps.  Invite each participant to use the sticky note to provide us with feedback on this process.  Please capture any overarching comments or themes shared by participants.  </a:t>
            </a:r>
            <a:r>
              <a:rPr lang="en-US" sz="1200" b="0" i="0" u="none" strike="noStrike" kern="1200">
                <a:solidFill>
                  <a:schemeClr val="tx1"/>
                </a:solidFill>
                <a:effectLst/>
                <a:latin typeface="+mn-lt"/>
                <a:ea typeface="+mn-ea"/>
                <a:cs typeface="+mn-cs"/>
              </a:rPr>
              <a:t>Please give an information card to those participants who DID NOT attend the Sept 23rd meeting. </a:t>
            </a:r>
            <a:endParaRPr lang="en-US" b="0" i="0">
              <a:effectLst/>
            </a:endParaRPr>
          </a:p>
          <a:p>
            <a:endParaRPr lang="en-US"/>
          </a:p>
        </p:txBody>
      </p:sp>
      <p:sp>
        <p:nvSpPr>
          <p:cNvPr id="4" name="Slide Number Placeholder 3"/>
          <p:cNvSpPr>
            <a:spLocks noGrp="1"/>
          </p:cNvSpPr>
          <p:nvPr>
            <p:ph type="sldNum" sz="quarter" idx="5"/>
          </p:nvPr>
        </p:nvSpPr>
        <p:spPr/>
        <p:txBody>
          <a:bodyPr/>
          <a:lstStyle/>
          <a:p>
            <a:fld id="{2E0FD875-D546-4BC6-94EF-691E1FCE72C2}" type="slidenum">
              <a:rPr lang="en-US" smtClean="0"/>
              <a:t>10</a:t>
            </a:fld>
            <a:endParaRPr lang="en-US"/>
          </a:p>
        </p:txBody>
      </p:sp>
    </p:spTree>
    <p:extLst>
      <p:ext uri="{BB962C8B-B14F-4D97-AF65-F5344CB8AC3E}">
        <p14:creationId xmlns:p14="http://schemas.microsoft.com/office/powerpoint/2010/main" val="2254936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18043D18-5E1C-4C8D-B52B-CEA14CA56497}" type="datetimeFigureOut">
              <a:rPr lang="en-US" smtClean="0"/>
              <a:t>2/6/2020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73D0C7D-22FF-4DF3-9AEB-0A3DFE5C07D4}" type="slidenum">
              <a:rPr lang="en-US" smtClean="0"/>
              <a:t>‹#›</a:t>
            </a:fld>
            <a:endParaRPr lang="en-US"/>
          </a:p>
        </p:txBody>
      </p:sp>
    </p:spTree>
    <p:extLst>
      <p:ext uri="{BB962C8B-B14F-4D97-AF65-F5344CB8AC3E}">
        <p14:creationId xmlns:p14="http://schemas.microsoft.com/office/powerpoint/2010/main" val="50395664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043D18-5E1C-4C8D-B52B-CEA14CA56497}"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3D0C7D-22FF-4DF3-9AEB-0A3DFE5C07D4}" type="slidenum">
              <a:rPr lang="en-US" smtClean="0"/>
              <a:t>‹#›</a:t>
            </a:fld>
            <a:endParaRPr lang="en-US"/>
          </a:p>
        </p:txBody>
      </p:sp>
    </p:spTree>
    <p:extLst>
      <p:ext uri="{BB962C8B-B14F-4D97-AF65-F5344CB8AC3E}">
        <p14:creationId xmlns:p14="http://schemas.microsoft.com/office/powerpoint/2010/main" val="1815561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18043D18-5E1C-4C8D-B52B-CEA14CA56497}" type="datetimeFigureOut">
              <a:rPr lang="en-US" smtClean="0"/>
              <a:t>2/6/2020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73D0C7D-22FF-4DF3-9AEB-0A3DFE5C07D4}" type="slidenum">
              <a:rPr lang="en-US" smtClean="0"/>
              <a:t>‹#›</a:t>
            </a:fld>
            <a:endParaRPr lang="en-US"/>
          </a:p>
        </p:txBody>
      </p:sp>
    </p:spTree>
    <p:extLst>
      <p:ext uri="{BB962C8B-B14F-4D97-AF65-F5344CB8AC3E}">
        <p14:creationId xmlns:p14="http://schemas.microsoft.com/office/powerpoint/2010/main" val="4164780463"/>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043D18-5E1C-4C8D-B52B-CEA14CA56497}" type="datetimeFigureOut">
              <a:rPr lang="en-US" smtClean="0"/>
              <a:t>2/6/2020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73D0C7D-22FF-4DF3-9AEB-0A3DFE5C07D4}" type="slidenum">
              <a:rPr lang="en-US" smtClean="0"/>
              <a:t>‹#›</a:t>
            </a:fld>
            <a:endParaRPr lang="en-US"/>
          </a:p>
        </p:txBody>
      </p:sp>
    </p:spTree>
    <p:extLst>
      <p:ext uri="{BB962C8B-B14F-4D97-AF65-F5344CB8AC3E}">
        <p14:creationId xmlns:p14="http://schemas.microsoft.com/office/powerpoint/2010/main" val="1101839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18043D18-5E1C-4C8D-B52B-CEA14CA56497}" type="datetimeFigureOut">
              <a:rPr lang="en-US" smtClean="0"/>
              <a:t>2/6/2020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73D0C7D-22FF-4DF3-9AEB-0A3DFE5C07D4}" type="slidenum">
              <a:rPr lang="en-US" smtClean="0"/>
              <a:t>‹#›</a:t>
            </a:fld>
            <a:endParaRPr lang="en-US"/>
          </a:p>
        </p:txBody>
      </p:sp>
    </p:spTree>
    <p:extLst>
      <p:ext uri="{BB962C8B-B14F-4D97-AF65-F5344CB8AC3E}">
        <p14:creationId xmlns:p14="http://schemas.microsoft.com/office/powerpoint/2010/main" val="221149168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043D18-5E1C-4C8D-B52B-CEA14CA56497}"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D0C7D-22FF-4DF3-9AEB-0A3DFE5C07D4}" type="slidenum">
              <a:rPr lang="en-US" smtClean="0"/>
              <a:t>‹#›</a:t>
            </a:fld>
            <a:endParaRPr lang="en-US"/>
          </a:p>
        </p:txBody>
      </p:sp>
    </p:spTree>
    <p:extLst>
      <p:ext uri="{BB962C8B-B14F-4D97-AF65-F5344CB8AC3E}">
        <p14:creationId xmlns:p14="http://schemas.microsoft.com/office/powerpoint/2010/main" val="2471038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043D18-5E1C-4C8D-B52B-CEA14CA56497}" type="datetimeFigureOut">
              <a:rPr lang="en-US" smtClean="0"/>
              <a:t>2/6/2020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3D0C7D-22FF-4DF3-9AEB-0A3DFE5C07D4}" type="slidenum">
              <a:rPr lang="en-US" smtClean="0"/>
              <a:t>‹#›</a:t>
            </a:fld>
            <a:endParaRPr lang="en-US"/>
          </a:p>
        </p:txBody>
      </p:sp>
    </p:spTree>
    <p:extLst>
      <p:ext uri="{BB962C8B-B14F-4D97-AF65-F5344CB8AC3E}">
        <p14:creationId xmlns:p14="http://schemas.microsoft.com/office/powerpoint/2010/main" val="74279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8043D18-5E1C-4C8D-B52B-CEA14CA56497}" type="datetimeFigureOut">
              <a:rPr lang="en-US" smtClean="0"/>
              <a:t>2/6/2020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3D0C7D-22FF-4DF3-9AEB-0A3DFE5C07D4}" type="slidenum">
              <a:rPr lang="en-US" smtClean="0"/>
              <a:t>‹#›</a:t>
            </a:fld>
            <a:endParaRPr lang="en-US"/>
          </a:p>
        </p:txBody>
      </p:sp>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Tree>
    <p:extLst>
      <p:ext uri="{BB962C8B-B14F-4D97-AF65-F5344CB8AC3E}">
        <p14:creationId xmlns:p14="http://schemas.microsoft.com/office/powerpoint/2010/main" val="1310357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43D18-5E1C-4C8D-B52B-CEA14CA56497}" type="datetimeFigureOut">
              <a:rPr lang="en-US" smtClean="0"/>
              <a:t>2/6/2020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3D0C7D-22FF-4DF3-9AEB-0A3DFE5C07D4}" type="slidenum">
              <a:rPr lang="en-US" smtClean="0"/>
              <a:t>‹#›</a:t>
            </a:fld>
            <a:endParaRPr lang="en-US"/>
          </a:p>
        </p:txBody>
      </p:sp>
    </p:spTree>
    <p:extLst>
      <p:ext uri="{BB962C8B-B14F-4D97-AF65-F5344CB8AC3E}">
        <p14:creationId xmlns:p14="http://schemas.microsoft.com/office/powerpoint/2010/main" val="51342357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18043D18-5E1C-4C8D-B52B-CEA14CA56497}" type="datetimeFigureOut">
              <a:rPr lang="en-US" smtClean="0"/>
              <a:t>2/6/2020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73D0C7D-22FF-4DF3-9AEB-0A3DFE5C07D4}" type="slidenum">
              <a:rPr lang="en-US" smtClean="0"/>
              <a:t>‹#›</a:t>
            </a:fld>
            <a:endParaRPr lang="en-US"/>
          </a:p>
        </p:txBody>
      </p:sp>
    </p:spTree>
    <p:extLst>
      <p:ext uri="{BB962C8B-B14F-4D97-AF65-F5344CB8AC3E}">
        <p14:creationId xmlns:p14="http://schemas.microsoft.com/office/powerpoint/2010/main" val="84696189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043D18-5E1C-4C8D-B52B-CEA14CA56497}" type="datetimeFigureOut">
              <a:rPr lang="en-US" smtClean="0"/>
              <a:t>2/6/2020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3D0C7D-22FF-4DF3-9AEB-0A3DFE5C07D4}" type="slidenum">
              <a:rPr lang="en-US" smtClean="0"/>
              <a:t>‹#›</a:t>
            </a:fld>
            <a:endParaRPr lang="en-US"/>
          </a:p>
        </p:txBody>
      </p:sp>
    </p:spTree>
    <p:extLst>
      <p:ext uri="{BB962C8B-B14F-4D97-AF65-F5344CB8AC3E}">
        <p14:creationId xmlns:p14="http://schemas.microsoft.com/office/powerpoint/2010/main" val="210001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18043D18-5E1C-4C8D-B52B-CEA14CA56497}" type="datetimeFigureOut">
              <a:rPr lang="en-US" smtClean="0"/>
              <a:t>2/6/2020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73D0C7D-22FF-4DF3-9AEB-0A3DFE5C07D4}"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97088558"/>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8"/>
            <a:ext cx="11029616" cy="975891"/>
          </a:xfrm>
        </p:spPr>
        <p:txBody>
          <a:bodyPr>
            <a:normAutofit/>
          </a:bodyPr>
          <a:lstStyle/>
          <a:p>
            <a:pPr algn="ctr"/>
            <a:r>
              <a:rPr lang="en-US" sz="4800" b="1" dirty="0"/>
              <a:t>DISCIPLINE</a:t>
            </a:r>
          </a:p>
        </p:txBody>
      </p:sp>
      <p:pic>
        <p:nvPicPr>
          <p:cNvPr id="8" name="Picture 7">
            <a:extLst>
              <a:ext uri="{FF2B5EF4-FFF2-40B4-BE49-F238E27FC236}">
                <a16:creationId xmlns:a16="http://schemas.microsoft.com/office/drawing/2014/main" id="{CD25AF92-E58D-194B-B32B-F47866D72549}"/>
              </a:ext>
            </a:extLst>
          </p:cNvPr>
          <p:cNvPicPr>
            <a:picLocks noChangeAspect="1"/>
          </p:cNvPicPr>
          <p:nvPr/>
        </p:nvPicPr>
        <p:blipFill>
          <a:blip r:embed="rId2"/>
          <a:stretch>
            <a:fillRect/>
          </a:stretch>
        </p:blipFill>
        <p:spPr>
          <a:xfrm>
            <a:off x="2148840" y="994479"/>
            <a:ext cx="7741920" cy="3137530"/>
          </a:xfrm>
          <a:prstGeom prst="rect">
            <a:avLst/>
          </a:prstGeom>
          <a:ln w="28575">
            <a:solidFill>
              <a:srgbClr val="FF0000"/>
            </a:solidFill>
          </a:ln>
        </p:spPr>
      </p:pic>
    </p:spTree>
    <p:extLst>
      <p:ext uri="{BB962C8B-B14F-4D97-AF65-F5344CB8AC3E}">
        <p14:creationId xmlns:p14="http://schemas.microsoft.com/office/powerpoint/2010/main" val="2971449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8E96387-12F1-45E4-9322-ABBF2EE04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73" name="Rectangle 72">
            <a:extLst>
              <a:ext uri="{FF2B5EF4-FFF2-40B4-BE49-F238E27FC236}">
                <a16:creationId xmlns:a16="http://schemas.microsoft.com/office/drawing/2014/main" id="{A9F421DD-DE4E-4547-A904-3F80E25E3F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75" name="Rectangle 74">
            <a:extLst>
              <a:ext uri="{FF2B5EF4-FFF2-40B4-BE49-F238E27FC236}">
                <a16:creationId xmlns:a16="http://schemas.microsoft.com/office/drawing/2014/main" id="{09985DEC-1215-4209-9708-B45CC97740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77" name="Rectangle 76">
            <a:extLst>
              <a:ext uri="{FF2B5EF4-FFF2-40B4-BE49-F238E27FC236}">
                <a16:creationId xmlns:a16="http://schemas.microsoft.com/office/drawing/2014/main" id="{90EB7086-616E-4D44-94BE-D0F7635617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79" name="Rectangle 78">
            <a:extLst>
              <a:ext uri="{FF2B5EF4-FFF2-40B4-BE49-F238E27FC236}">
                <a16:creationId xmlns:a16="http://schemas.microsoft.com/office/drawing/2014/main" id="{066AE2FE-036E-44DB-8A9A-8E3261C9F4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370817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CB8C4F83-B39B-47BB-A40E-03BE3E8C160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46535" y="794908"/>
            <a:ext cx="11145390" cy="3566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7673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r>
              <a:rPr lang="en-US" sz="3600" b="1" dirty="0"/>
              <a:t>Discipline- subcommittee members</a:t>
            </a:r>
          </a:p>
        </p:txBody>
      </p:sp>
      <p:sp>
        <p:nvSpPr>
          <p:cNvPr id="3" name="Content Placeholder 2"/>
          <p:cNvSpPr>
            <a:spLocks noGrp="1"/>
          </p:cNvSpPr>
          <p:nvPr>
            <p:ph idx="1"/>
          </p:nvPr>
        </p:nvSpPr>
        <p:spPr/>
        <p:txBody>
          <a:bodyPr>
            <a:normAutofit fontScale="92500" lnSpcReduction="10000"/>
          </a:bodyPr>
          <a:lstStyle/>
          <a:p>
            <a:pPr>
              <a:buFont typeface="Wingdings" panose="05000000000000000000" pitchFamily="2" charset="2"/>
              <a:buChar char="§"/>
            </a:pPr>
            <a:r>
              <a:rPr lang="en-US" sz="2800" dirty="0">
                <a:solidFill>
                  <a:schemeClr val="tx1">
                    <a:lumMod val="85000"/>
                    <a:lumOff val="15000"/>
                  </a:schemeClr>
                </a:solidFill>
                <a:latin typeface="Calibri" panose="020F0502020204030204" pitchFamily="34" charset="0"/>
                <a:cs typeface="Calibri" panose="020F0502020204030204" pitchFamily="34" charset="0"/>
              </a:rPr>
              <a:t>Kimberly Atkinson</a:t>
            </a:r>
          </a:p>
          <a:p>
            <a:pPr>
              <a:buFont typeface="Wingdings" panose="05000000000000000000" pitchFamily="2" charset="2"/>
              <a:buChar char="§"/>
            </a:pPr>
            <a:r>
              <a:rPr lang="en-US" sz="2800" dirty="0">
                <a:solidFill>
                  <a:schemeClr val="tx1">
                    <a:lumMod val="85000"/>
                    <a:lumOff val="15000"/>
                  </a:schemeClr>
                </a:solidFill>
                <a:latin typeface="Calibri" panose="020F0502020204030204" pitchFamily="34" charset="0"/>
                <a:cs typeface="Calibri" panose="020F0502020204030204" pitchFamily="34" charset="0"/>
              </a:rPr>
              <a:t>Pamela Brown</a:t>
            </a:r>
          </a:p>
          <a:p>
            <a:pPr>
              <a:buFont typeface="Wingdings" panose="05000000000000000000" pitchFamily="2" charset="2"/>
              <a:buChar char="§"/>
            </a:pPr>
            <a:r>
              <a:rPr lang="en-US" sz="2800" dirty="0">
                <a:solidFill>
                  <a:schemeClr val="tx1">
                    <a:lumMod val="85000"/>
                    <a:lumOff val="15000"/>
                  </a:schemeClr>
                </a:solidFill>
                <a:latin typeface="Calibri" panose="020F0502020204030204" pitchFamily="34" charset="0"/>
                <a:cs typeface="Calibri" panose="020F0502020204030204" pitchFamily="34" charset="0"/>
              </a:rPr>
              <a:t>Ellen Goldman Duffy</a:t>
            </a:r>
          </a:p>
          <a:p>
            <a:pPr>
              <a:buFont typeface="Wingdings" panose="05000000000000000000" pitchFamily="2" charset="2"/>
              <a:buChar char="§"/>
            </a:pPr>
            <a:r>
              <a:rPr lang="en-US" sz="2800" dirty="0">
                <a:solidFill>
                  <a:schemeClr val="tx1">
                    <a:lumMod val="85000"/>
                    <a:lumOff val="15000"/>
                  </a:schemeClr>
                </a:solidFill>
                <a:latin typeface="Calibri" panose="020F0502020204030204" pitchFamily="34" charset="0"/>
                <a:cs typeface="Calibri" panose="020F0502020204030204" pitchFamily="34" charset="0"/>
              </a:rPr>
              <a:t>Maisha Gillins</a:t>
            </a:r>
          </a:p>
          <a:p>
            <a:pPr>
              <a:buFont typeface="Wingdings" panose="05000000000000000000" pitchFamily="2" charset="2"/>
              <a:buChar char="§"/>
            </a:pPr>
            <a:r>
              <a:rPr lang="en-US" sz="2800" dirty="0" err="1">
                <a:solidFill>
                  <a:schemeClr val="tx1">
                    <a:lumMod val="85000"/>
                    <a:lumOff val="15000"/>
                  </a:schemeClr>
                </a:solidFill>
                <a:latin typeface="Calibri" panose="020F0502020204030204" pitchFamily="34" charset="0"/>
                <a:cs typeface="Calibri" panose="020F0502020204030204" pitchFamily="34" charset="0"/>
              </a:rPr>
              <a:t>Laticia</a:t>
            </a:r>
            <a:r>
              <a:rPr lang="en-US" sz="2800" dirty="0">
                <a:solidFill>
                  <a:schemeClr val="tx1">
                    <a:lumMod val="85000"/>
                    <a:lumOff val="15000"/>
                  </a:schemeClr>
                </a:solidFill>
                <a:latin typeface="Calibri" panose="020F0502020204030204" pitchFamily="34" charset="0"/>
                <a:cs typeface="Calibri" panose="020F0502020204030204" pitchFamily="34" charset="0"/>
              </a:rPr>
              <a:t> Hicks</a:t>
            </a:r>
          </a:p>
          <a:p>
            <a:pPr>
              <a:buFont typeface="Wingdings" panose="05000000000000000000" pitchFamily="2" charset="2"/>
              <a:buChar char="§"/>
            </a:pPr>
            <a:r>
              <a:rPr lang="en-US" sz="2800" dirty="0">
                <a:solidFill>
                  <a:schemeClr val="tx1">
                    <a:lumMod val="85000"/>
                    <a:lumOff val="15000"/>
                  </a:schemeClr>
                </a:solidFill>
                <a:latin typeface="Calibri" panose="020F0502020204030204" pitchFamily="34" charset="0"/>
                <a:cs typeface="Calibri" panose="020F0502020204030204" pitchFamily="34" charset="0"/>
              </a:rPr>
              <a:t>Felicia Patterson</a:t>
            </a:r>
          </a:p>
          <a:p>
            <a:pPr>
              <a:buFont typeface="Wingdings" panose="05000000000000000000" pitchFamily="2" charset="2"/>
              <a:buChar char="§"/>
            </a:pPr>
            <a:r>
              <a:rPr lang="en-US" sz="2800" dirty="0">
                <a:solidFill>
                  <a:schemeClr val="tx1">
                    <a:lumMod val="85000"/>
                    <a:lumOff val="15000"/>
                  </a:schemeClr>
                </a:solidFill>
                <a:latin typeface="Calibri" panose="020F0502020204030204" pitchFamily="34" charset="0"/>
                <a:cs typeface="Calibri" panose="020F0502020204030204" pitchFamily="34" charset="0"/>
              </a:rPr>
              <a:t>Fred Plitt</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1564896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52068-1C9C-482F-B103-1F16ED3CD972}"/>
              </a:ext>
            </a:extLst>
          </p:cNvPr>
          <p:cNvSpPr>
            <a:spLocks noGrp="1"/>
          </p:cNvSpPr>
          <p:nvPr>
            <p:ph type="title"/>
          </p:nvPr>
        </p:nvSpPr>
        <p:spPr/>
        <p:txBody>
          <a:bodyPr>
            <a:normAutofit fontScale="90000"/>
          </a:bodyPr>
          <a:lstStyle/>
          <a:p>
            <a:br>
              <a:rPr lang="en-US" sz="5400" b="1" dirty="0"/>
            </a:br>
            <a:br>
              <a:rPr lang="en-US" sz="5400" b="1" dirty="0"/>
            </a:br>
            <a:r>
              <a:rPr lang="en-US" sz="4000" b="1" dirty="0"/>
              <a:t>Discipline</a:t>
            </a:r>
            <a:br>
              <a:rPr lang="en-US" b="1" dirty="0"/>
            </a:br>
            <a:endParaRPr lang="en-US" dirty="0"/>
          </a:p>
        </p:txBody>
      </p:sp>
      <p:sp>
        <p:nvSpPr>
          <p:cNvPr id="3" name="Subtitle 2">
            <a:extLst>
              <a:ext uri="{FF2B5EF4-FFF2-40B4-BE49-F238E27FC236}">
                <a16:creationId xmlns:a16="http://schemas.microsoft.com/office/drawing/2014/main" id="{6BFEB7F6-52F4-4EE0-AFBA-3483965CC766}"/>
              </a:ext>
            </a:extLst>
          </p:cNvPr>
          <p:cNvSpPr>
            <a:spLocks noGrp="1"/>
          </p:cNvSpPr>
          <p:nvPr>
            <p:ph idx="1"/>
          </p:nvPr>
        </p:nvSpPr>
        <p:spPr>
          <a:xfrm>
            <a:off x="426178" y="2284615"/>
            <a:ext cx="5486942" cy="3495609"/>
          </a:xfrm>
        </p:spPr>
        <p:txBody>
          <a:bodyPr anchor="t" anchorCtr="0">
            <a:normAutofit/>
          </a:bodyPr>
          <a:lstStyle/>
          <a:p>
            <a:r>
              <a:rPr lang="en-US" sz="2800" dirty="0">
                <a:solidFill>
                  <a:schemeClr val="tx1">
                    <a:lumMod val="85000"/>
                    <a:lumOff val="15000"/>
                  </a:schemeClr>
                </a:solidFill>
              </a:rPr>
              <a:t>To eliminate disproportionality in discipline (referrals, suspensions and expulsions)</a:t>
            </a:r>
          </a:p>
        </p:txBody>
      </p:sp>
      <p:pic>
        <p:nvPicPr>
          <p:cNvPr id="5" name="Picture 4"/>
          <p:cNvPicPr>
            <a:picLocks noChangeAspect="1"/>
          </p:cNvPicPr>
          <p:nvPr/>
        </p:nvPicPr>
        <p:blipFill>
          <a:blip r:embed="rId2"/>
          <a:stretch>
            <a:fillRect/>
          </a:stretch>
        </p:blipFill>
        <p:spPr>
          <a:xfrm>
            <a:off x="7467599" y="2109318"/>
            <a:ext cx="3429001" cy="4093362"/>
          </a:xfrm>
          <a:prstGeom prst="rect">
            <a:avLst/>
          </a:prstGeom>
        </p:spPr>
      </p:pic>
    </p:spTree>
    <p:extLst>
      <p:ext uri="{BB962C8B-B14F-4D97-AF65-F5344CB8AC3E}">
        <p14:creationId xmlns:p14="http://schemas.microsoft.com/office/powerpoint/2010/main" val="470640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86B9-A9FF-4306-A0DF-8DBC849B27EB}"/>
              </a:ext>
            </a:extLst>
          </p:cNvPr>
          <p:cNvSpPr>
            <a:spLocks noGrp="1"/>
          </p:cNvSpPr>
          <p:nvPr>
            <p:ph type="title"/>
          </p:nvPr>
        </p:nvSpPr>
        <p:spPr/>
        <p:txBody>
          <a:bodyPr anchor="t" anchorCtr="0">
            <a:normAutofit/>
          </a:bodyPr>
          <a:lstStyle/>
          <a:p>
            <a:r>
              <a:rPr lang="en-US" sz="3600" b="1" dirty="0"/>
              <a:t>What?</a:t>
            </a:r>
          </a:p>
        </p:txBody>
      </p:sp>
      <p:sp>
        <p:nvSpPr>
          <p:cNvPr id="3" name="Content Placeholder 2">
            <a:extLst>
              <a:ext uri="{FF2B5EF4-FFF2-40B4-BE49-F238E27FC236}">
                <a16:creationId xmlns:a16="http://schemas.microsoft.com/office/drawing/2014/main" id="{B1407B3E-355B-4D31-AC7B-1FF3A6911548}"/>
              </a:ext>
            </a:extLst>
          </p:cNvPr>
          <p:cNvSpPr>
            <a:spLocks noGrp="1"/>
          </p:cNvSpPr>
          <p:nvPr>
            <p:ph idx="1"/>
          </p:nvPr>
        </p:nvSpPr>
        <p:spPr>
          <a:xfrm>
            <a:off x="558141" y="1883596"/>
            <a:ext cx="11052667" cy="4407131"/>
          </a:xfrm>
        </p:spPr>
        <p:txBody>
          <a:bodyPr anchor="t" anchorCtr="0">
            <a:noAutofit/>
          </a:bodyPr>
          <a:lstStyle/>
          <a:p>
            <a:pPr marL="0" indent="0">
              <a:buNone/>
            </a:pPr>
            <a:r>
              <a:rPr lang="en-US" sz="2400" dirty="0">
                <a:solidFill>
                  <a:schemeClr val="tx1">
                    <a:lumMod val="85000"/>
                    <a:lumOff val="15000"/>
                  </a:schemeClr>
                </a:solidFill>
                <a:latin typeface="Calibri" panose="020F0502020204030204" pitchFamily="34" charset="0"/>
                <a:cs typeface="Calibri" panose="020F0502020204030204" pitchFamily="34" charset="0"/>
              </a:rPr>
              <a:t>The following themes emerged for the AACPS discipline data:</a:t>
            </a:r>
          </a:p>
          <a:p>
            <a:r>
              <a:rPr lang="en-US" sz="2400" dirty="0">
                <a:solidFill>
                  <a:schemeClr val="tx1">
                    <a:lumMod val="85000"/>
                    <a:lumOff val="15000"/>
                  </a:schemeClr>
                </a:solidFill>
                <a:latin typeface="Calibri" panose="020F0502020204030204" pitchFamily="34" charset="0"/>
                <a:cs typeface="Calibri" panose="020F0502020204030204" pitchFamily="34" charset="0"/>
              </a:rPr>
              <a:t>A significant disparity among AACPS African American students regarding K-12 disciplinary policies, practices, procedures, and protocols</a:t>
            </a:r>
          </a:p>
          <a:p>
            <a:r>
              <a:rPr lang="en-US" sz="2400" dirty="0">
                <a:solidFill>
                  <a:schemeClr val="tx1">
                    <a:lumMod val="85000"/>
                    <a:lumOff val="15000"/>
                  </a:schemeClr>
                </a:solidFill>
                <a:latin typeface="Calibri" panose="020F0502020204030204" pitchFamily="34" charset="0"/>
                <a:cs typeface="Calibri" panose="020F0502020204030204" pitchFamily="34" charset="0"/>
              </a:rPr>
              <a:t>Best practices concerning current K-12 discipline models, systems, and innovations</a:t>
            </a:r>
          </a:p>
          <a:p>
            <a:r>
              <a:rPr lang="en-US" sz="2400" dirty="0">
                <a:solidFill>
                  <a:schemeClr val="tx1">
                    <a:lumMod val="85000"/>
                    <a:lumOff val="15000"/>
                  </a:schemeClr>
                </a:solidFill>
                <a:latin typeface="Calibri" panose="020F0502020204030204" pitchFamily="34" charset="0"/>
                <a:cs typeface="Calibri" panose="020F0502020204030204" pitchFamily="34" charset="0"/>
              </a:rPr>
              <a:t>Culturally Responsive Pedagogy Training - an instructional in-service designed to improve the knowledge-base [ethnicity, culture, race, and equity] of all K-12 stakeholders [teacher, staff, and caregivers] concerning the current AACPS student population</a:t>
            </a:r>
          </a:p>
        </p:txBody>
      </p:sp>
      <p:pic>
        <p:nvPicPr>
          <p:cNvPr id="4" name="Picture 3" descr="Moving from Open Data to Open Knowledge: Announcing th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2321" y="5151121"/>
            <a:ext cx="5750428" cy="1597970"/>
          </a:xfrm>
          <a:prstGeom prst="rect">
            <a:avLst/>
          </a:prstGeom>
        </p:spPr>
      </p:pic>
    </p:spTree>
    <p:extLst>
      <p:ext uri="{BB962C8B-B14F-4D97-AF65-F5344CB8AC3E}">
        <p14:creationId xmlns:p14="http://schemas.microsoft.com/office/powerpoint/2010/main" val="3999248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86B9-A9FF-4306-A0DF-8DBC849B27EB}"/>
              </a:ext>
            </a:extLst>
          </p:cNvPr>
          <p:cNvSpPr>
            <a:spLocks noGrp="1"/>
          </p:cNvSpPr>
          <p:nvPr>
            <p:ph type="title"/>
          </p:nvPr>
        </p:nvSpPr>
        <p:spPr/>
        <p:txBody>
          <a:bodyPr anchor="t" anchorCtr="0">
            <a:normAutofit/>
          </a:bodyPr>
          <a:lstStyle/>
          <a:p>
            <a:r>
              <a:rPr lang="en-US" sz="3600" b="1" dirty="0"/>
              <a:t>Why</a:t>
            </a:r>
          </a:p>
        </p:txBody>
      </p:sp>
      <p:sp>
        <p:nvSpPr>
          <p:cNvPr id="3" name="Content Placeholder 2">
            <a:extLst>
              <a:ext uri="{FF2B5EF4-FFF2-40B4-BE49-F238E27FC236}">
                <a16:creationId xmlns:a16="http://schemas.microsoft.com/office/drawing/2014/main" id="{B1407B3E-355B-4D31-AC7B-1FF3A6911548}"/>
              </a:ext>
            </a:extLst>
          </p:cNvPr>
          <p:cNvSpPr>
            <a:spLocks noGrp="1"/>
          </p:cNvSpPr>
          <p:nvPr>
            <p:ph idx="1"/>
          </p:nvPr>
        </p:nvSpPr>
        <p:spPr>
          <a:xfrm>
            <a:off x="276393" y="1914777"/>
            <a:ext cx="8745688" cy="3678303"/>
          </a:xfrm>
        </p:spPr>
        <p:txBody>
          <a:bodyPr anchor="t" anchorCtr="0">
            <a:normAutofit/>
          </a:bodyPr>
          <a:lstStyle/>
          <a:p>
            <a:r>
              <a:rPr lang="en-US" sz="2800" dirty="0">
                <a:solidFill>
                  <a:schemeClr val="tx1">
                    <a:lumMod val="85000"/>
                    <a:lumOff val="15000"/>
                  </a:schemeClr>
                </a:solidFill>
                <a:latin typeface="Calibri" panose="020F0502020204030204" pitchFamily="34" charset="0"/>
                <a:cs typeface="Calibri" panose="020F0502020204030204" pitchFamily="34" charset="0"/>
              </a:rPr>
              <a:t>There may be a lack of knowledge regarding current K-12 models, practices, and strategies of K-12 discipline in the 21</a:t>
            </a:r>
            <a:r>
              <a:rPr lang="en-US" sz="2800" baseline="30000" dirty="0">
                <a:solidFill>
                  <a:schemeClr val="tx1">
                    <a:lumMod val="85000"/>
                    <a:lumOff val="15000"/>
                  </a:schemeClr>
                </a:solidFill>
                <a:latin typeface="Calibri" panose="020F0502020204030204" pitchFamily="34" charset="0"/>
                <a:cs typeface="Calibri" panose="020F0502020204030204" pitchFamily="34" charset="0"/>
              </a:rPr>
              <a:t>st</a:t>
            </a:r>
            <a:r>
              <a:rPr lang="en-US" sz="2800" dirty="0">
                <a:solidFill>
                  <a:schemeClr val="tx1">
                    <a:lumMod val="85000"/>
                    <a:lumOff val="15000"/>
                  </a:schemeClr>
                </a:solidFill>
                <a:latin typeface="Calibri" panose="020F0502020204030204" pitchFamily="34" charset="0"/>
                <a:cs typeface="Calibri" panose="020F0502020204030204" pitchFamily="34" charset="0"/>
              </a:rPr>
              <a:t> Century school building.</a:t>
            </a:r>
          </a:p>
          <a:p>
            <a:r>
              <a:rPr lang="en-US" sz="2800" dirty="0">
                <a:solidFill>
                  <a:schemeClr val="tx1">
                    <a:lumMod val="85000"/>
                    <a:lumOff val="15000"/>
                  </a:schemeClr>
                </a:solidFill>
                <a:latin typeface="Calibri" panose="020F0502020204030204" pitchFamily="34" charset="0"/>
                <a:cs typeface="Calibri" panose="020F0502020204030204" pitchFamily="34" charset="0"/>
              </a:rPr>
              <a:t>The need for “real time” and humane discipline interventions that provide student growth and personal behavioral change.</a:t>
            </a:r>
          </a:p>
        </p:txBody>
      </p:sp>
      <p:pic>
        <p:nvPicPr>
          <p:cNvPr id="4" name="Picture 3" descr="Measuring Student Growth – Educational Aspirati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3000" y="2968831"/>
            <a:ext cx="3429000" cy="3569129"/>
          </a:xfrm>
          <a:prstGeom prst="rect">
            <a:avLst/>
          </a:prstGeom>
        </p:spPr>
      </p:pic>
    </p:spTree>
    <p:extLst>
      <p:ext uri="{BB962C8B-B14F-4D97-AF65-F5344CB8AC3E}">
        <p14:creationId xmlns:p14="http://schemas.microsoft.com/office/powerpoint/2010/main" val="1791652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986B9-A9FF-4306-A0DF-8DBC849B27EB}"/>
              </a:ext>
            </a:extLst>
          </p:cNvPr>
          <p:cNvSpPr>
            <a:spLocks noGrp="1"/>
          </p:cNvSpPr>
          <p:nvPr>
            <p:ph type="title"/>
          </p:nvPr>
        </p:nvSpPr>
        <p:spPr/>
        <p:txBody>
          <a:bodyPr anchor="t" anchorCtr="0">
            <a:normAutofit/>
          </a:bodyPr>
          <a:lstStyle/>
          <a:p>
            <a:r>
              <a:rPr lang="en-US" sz="3600" b="1" dirty="0"/>
              <a:t>Now What?</a:t>
            </a:r>
          </a:p>
        </p:txBody>
      </p:sp>
      <p:sp>
        <p:nvSpPr>
          <p:cNvPr id="3" name="Content Placeholder 2">
            <a:extLst>
              <a:ext uri="{FF2B5EF4-FFF2-40B4-BE49-F238E27FC236}">
                <a16:creationId xmlns:a16="http://schemas.microsoft.com/office/drawing/2014/main" id="{B1407B3E-355B-4D31-AC7B-1FF3A6911548}"/>
              </a:ext>
            </a:extLst>
          </p:cNvPr>
          <p:cNvSpPr>
            <a:spLocks noGrp="1"/>
          </p:cNvSpPr>
          <p:nvPr>
            <p:ph idx="1"/>
          </p:nvPr>
        </p:nvSpPr>
        <p:spPr>
          <a:xfrm>
            <a:off x="581192" y="1996440"/>
            <a:ext cx="11029615" cy="4416235"/>
          </a:xfrm>
        </p:spPr>
        <p:txBody>
          <a:bodyPr anchor="t" anchorCtr="0">
            <a:noAutofit/>
          </a:bodyPr>
          <a:lstStyle/>
          <a:p>
            <a:r>
              <a:rPr lang="en-US" sz="2400" dirty="0">
                <a:solidFill>
                  <a:schemeClr val="tx1">
                    <a:lumMod val="85000"/>
                    <a:lumOff val="15000"/>
                  </a:schemeClr>
                </a:solidFill>
                <a:latin typeface="Calibri" panose="020F0502020204030204" pitchFamily="34" charset="0"/>
                <a:cs typeface="Calibri" panose="020F0502020204030204" pitchFamily="34" charset="0"/>
              </a:rPr>
              <a:t>Significant information is available already both through AACPS and other districts</a:t>
            </a:r>
          </a:p>
          <a:p>
            <a:r>
              <a:rPr lang="en-US" sz="2400" dirty="0">
                <a:solidFill>
                  <a:schemeClr val="tx1">
                    <a:lumMod val="85000"/>
                    <a:lumOff val="15000"/>
                  </a:schemeClr>
                </a:solidFill>
                <a:latin typeface="Calibri" panose="020F0502020204030204" pitchFamily="34" charset="0"/>
                <a:cs typeface="Calibri" panose="020F0502020204030204" pitchFamily="34" charset="0"/>
              </a:rPr>
              <a:t>AACPS has a clearly outlined discipline process</a:t>
            </a:r>
          </a:p>
          <a:p>
            <a:r>
              <a:rPr lang="en-US" sz="2400" dirty="0">
                <a:solidFill>
                  <a:schemeClr val="tx1">
                    <a:lumMod val="85000"/>
                    <a:lumOff val="15000"/>
                  </a:schemeClr>
                </a:solidFill>
                <a:latin typeface="Calibri" panose="020F0502020204030204" pitchFamily="34" charset="0"/>
                <a:cs typeface="Calibri" panose="020F0502020204030204" pitchFamily="34" charset="0"/>
              </a:rPr>
              <a:t>Further exploration of the use of restorative justice</a:t>
            </a:r>
          </a:p>
          <a:p>
            <a:r>
              <a:rPr lang="en-US" sz="2400" dirty="0">
                <a:solidFill>
                  <a:schemeClr val="tx1">
                    <a:lumMod val="85000"/>
                    <a:lumOff val="15000"/>
                  </a:schemeClr>
                </a:solidFill>
                <a:latin typeface="Calibri" panose="020F0502020204030204" pitchFamily="34" charset="0"/>
                <a:cs typeface="Calibri" panose="020F0502020204030204" pitchFamily="34" charset="0"/>
              </a:rPr>
              <a:t>Individuals/experts at each school (or assigned a few schools) who focus solely on diversity, equity, and inclusion and disparity</a:t>
            </a:r>
          </a:p>
        </p:txBody>
      </p:sp>
      <p:pic>
        <p:nvPicPr>
          <p:cNvPr id="1026" name="Picture 2" descr="colored hands signifying diversity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26930" y="4439101"/>
            <a:ext cx="3525775" cy="2056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384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b="1" dirty="0"/>
              <a:t>Now What?</a:t>
            </a:r>
            <a:endParaRPr lang="en-US" dirty="0"/>
          </a:p>
        </p:txBody>
      </p:sp>
      <p:sp>
        <p:nvSpPr>
          <p:cNvPr id="3" name="Content Placeholder 2"/>
          <p:cNvSpPr>
            <a:spLocks noGrp="1"/>
          </p:cNvSpPr>
          <p:nvPr>
            <p:ph idx="1"/>
          </p:nvPr>
        </p:nvSpPr>
        <p:spPr>
          <a:xfrm>
            <a:off x="244195" y="4529044"/>
            <a:ext cx="11029615" cy="2038011"/>
          </a:xfrm>
        </p:spPr>
        <p:txBody>
          <a:bodyPr anchor="t" anchorCtr="0">
            <a:normAutofit fontScale="92500" lnSpcReduction="20000"/>
          </a:bodyPr>
          <a:lstStyle/>
          <a:p>
            <a:pPr marL="285750" indent="-285750">
              <a:buClr>
                <a:srgbClr val="0070C0"/>
              </a:buClr>
              <a:buFont typeface="Wingdings" panose="05000000000000000000" pitchFamily="2" charset="2"/>
              <a:buChar char="§"/>
            </a:pPr>
            <a:r>
              <a:rPr lang="en-US" sz="2200" dirty="0">
                <a:solidFill>
                  <a:schemeClr val="tx1">
                    <a:lumMod val="85000"/>
                    <a:lumOff val="15000"/>
                  </a:schemeClr>
                </a:solidFill>
                <a:latin typeface="Calibri" panose="020F0502020204030204" pitchFamily="34" charset="0"/>
                <a:cs typeface="Calibri" panose="020F0502020204030204" pitchFamily="34" charset="0"/>
              </a:rPr>
              <a:t>Data disaggregated by race and ethnicity, categorization of offenses</a:t>
            </a:r>
          </a:p>
          <a:p>
            <a:pPr marL="285750" indent="-285750">
              <a:buClr>
                <a:srgbClr val="0070C0"/>
              </a:buClr>
              <a:buFont typeface="Wingdings" panose="05000000000000000000" pitchFamily="2" charset="2"/>
              <a:buChar char="§"/>
            </a:pPr>
            <a:endParaRPr lang="en-US" sz="1200" dirty="0">
              <a:solidFill>
                <a:schemeClr val="tx1">
                  <a:lumMod val="85000"/>
                  <a:lumOff val="15000"/>
                </a:schemeClr>
              </a:solidFill>
              <a:latin typeface="Calibri" panose="020F0502020204030204" pitchFamily="34" charset="0"/>
              <a:cs typeface="Calibri" panose="020F0502020204030204" pitchFamily="34" charset="0"/>
            </a:endParaRPr>
          </a:p>
          <a:p>
            <a:pPr marL="285750" indent="-285750">
              <a:buClr>
                <a:srgbClr val="0070C0"/>
              </a:buClr>
              <a:buFont typeface="Wingdings" panose="05000000000000000000" pitchFamily="2" charset="2"/>
              <a:buChar char="§"/>
            </a:pPr>
            <a:r>
              <a:rPr lang="en-US" sz="2200" dirty="0">
                <a:solidFill>
                  <a:schemeClr val="tx1">
                    <a:lumMod val="85000"/>
                    <a:lumOff val="15000"/>
                  </a:schemeClr>
                </a:solidFill>
                <a:latin typeface="Calibri" panose="020F0502020204030204" pitchFamily="34" charset="0"/>
                <a:cs typeface="Calibri" panose="020F0502020204030204" pitchFamily="34" charset="0"/>
              </a:rPr>
              <a:t>Learn more about how the code is administered i.e. what is the strategy, what happens systematically?</a:t>
            </a:r>
          </a:p>
          <a:p>
            <a:pPr marL="285750" indent="-285750">
              <a:buClr>
                <a:srgbClr val="0070C0"/>
              </a:buClr>
              <a:buFont typeface="Wingdings" panose="05000000000000000000" pitchFamily="2" charset="2"/>
              <a:buChar char="§"/>
            </a:pPr>
            <a:endParaRPr lang="en-US" sz="1400" dirty="0">
              <a:solidFill>
                <a:schemeClr val="tx1">
                  <a:lumMod val="85000"/>
                  <a:lumOff val="15000"/>
                </a:schemeClr>
              </a:solidFill>
              <a:latin typeface="Calibri" panose="020F0502020204030204" pitchFamily="34" charset="0"/>
              <a:cs typeface="Calibri" panose="020F0502020204030204" pitchFamily="34" charset="0"/>
            </a:endParaRPr>
          </a:p>
          <a:p>
            <a:pPr marL="285750" indent="-285750">
              <a:buClr>
                <a:srgbClr val="0070C0"/>
              </a:buClr>
              <a:buFont typeface="Wingdings" panose="05000000000000000000" pitchFamily="2" charset="2"/>
              <a:buChar char="§"/>
            </a:pPr>
            <a:r>
              <a:rPr lang="en-US" sz="2200" dirty="0">
                <a:solidFill>
                  <a:schemeClr val="tx1">
                    <a:lumMod val="85000"/>
                    <a:lumOff val="15000"/>
                  </a:schemeClr>
                </a:solidFill>
                <a:latin typeface="Calibri" panose="020F0502020204030204" pitchFamily="34" charset="0"/>
                <a:cs typeface="Calibri" panose="020F0502020204030204" pitchFamily="34" charset="0"/>
              </a:rPr>
              <a:t>Consideration of best practices in K-12 discipline administration</a:t>
            </a:r>
          </a:p>
          <a:p>
            <a:pPr marL="0" indent="0">
              <a:buNone/>
            </a:pPr>
            <a:endParaRPr lang="en-US" dirty="0"/>
          </a:p>
        </p:txBody>
      </p:sp>
      <p:pic>
        <p:nvPicPr>
          <p:cNvPr id="4" name="Picture 3" descr="Training Pen Mark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6305" y="4529044"/>
            <a:ext cx="1903719" cy="1903719"/>
          </a:xfrm>
          <a:prstGeom prst="rect">
            <a:avLst/>
          </a:prstGeom>
        </p:spPr>
      </p:pic>
      <p:pic>
        <p:nvPicPr>
          <p:cNvPr id="5" name="Picture 4" descr="Why In-House Training is Important for Employees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382" y="1895746"/>
            <a:ext cx="2493447" cy="1897272"/>
          </a:xfrm>
          <a:prstGeom prst="rect">
            <a:avLst/>
          </a:prstGeom>
        </p:spPr>
      </p:pic>
      <p:sp>
        <p:nvSpPr>
          <p:cNvPr id="6" name="TextBox 5"/>
          <p:cNvSpPr txBox="1"/>
          <p:nvPr/>
        </p:nvSpPr>
        <p:spPr>
          <a:xfrm>
            <a:off x="3004456" y="1974499"/>
            <a:ext cx="8821783" cy="2554545"/>
          </a:xfrm>
          <a:prstGeom prst="rect">
            <a:avLst/>
          </a:prstGeom>
          <a:noFill/>
        </p:spPr>
        <p:txBody>
          <a:bodyPr wrap="square" rtlCol="0">
            <a:spAutoFit/>
          </a:bodyPr>
          <a:lstStyle/>
          <a:p>
            <a:pPr marL="285750" indent="-285750">
              <a:buClr>
                <a:srgbClr val="0070C0"/>
              </a:buClr>
              <a:buFont typeface="Wingdings" panose="05000000000000000000" pitchFamily="2" charset="2"/>
              <a:buChar char="§"/>
            </a:pPr>
            <a:r>
              <a:rPr lang="en-US" sz="2000" dirty="0">
                <a:solidFill>
                  <a:schemeClr val="tx1">
                    <a:lumMod val="85000"/>
                    <a:lumOff val="15000"/>
                  </a:schemeClr>
                </a:solidFill>
                <a:latin typeface="Calibri" panose="020F0502020204030204" pitchFamily="34" charset="0"/>
                <a:cs typeface="Calibri" panose="020F0502020204030204" pitchFamily="34" charset="0"/>
              </a:rPr>
              <a:t>SROs receive extensive training in restorative practices, implicit bias, support services, etc.; we would suggest a similar model extended at the school for others involved in the discipline process</a:t>
            </a:r>
          </a:p>
          <a:p>
            <a:pPr marL="285750" indent="-285750">
              <a:buClr>
                <a:srgbClr val="0070C0"/>
              </a:buClr>
              <a:buFont typeface="Wingdings" panose="05000000000000000000" pitchFamily="2" charset="2"/>
              <a:buChar char="§"/>
            </a:pPr>
            <a:endParaRPr lang="en-US" sz="2000" dirty="0">
              <a:solidFill>
                <a:schemeClr val="tx1">
                  <a:lumMod val="85000"/>
                  <a:lumOff val="15000"/>
                </a:schemeClr>
              </a:solidFill>
              <a:latin typeface="Calibri" panose="020F0502020204030204" pitchFamily="34" charset="0"/>
              <a:cs typeface="Calibri" panose="020F0502020204030204" pitchFamily="34" charset="0"/>
            </a:endParaRPr>
          </a:p>
          <a:p>
            <a:pPr marL="285750" indent="-285750">
              <a:buClr>
                <a:srgbClr val="0070C0"/>
              </a:buClr>
              <a:buFont typeface="Wingdings" panose="05000000000000000000" pitchFamily="2" charset="2"/>
              <a:buChar char="§"/>
            </a:pPr>
            <a:r>
              <a:rPr lang="en-US" sz="2000" dirty="0">
                <a:solidFill>
                  <a:schemeClr val="tx1">
                    <a:lumMod val="85000"/>
                    <a:lumOff val="15000"/>
                  </a:schemeClr>
                </a:solidFill>
                <a:latin typeface="Calibri" panose="020F0502020204030204" pitchFamily="34" charset="0"/>
                <a:cs typeface="Calibri" panose="020F0502020204030204" pitchFamily="34" charset="0"/>
              </a:rPr>
              <a:t>Additional training – for example when making a referral what constitutes a discipline issue or criminal concern. Share data that the SROs have regarding the rate and number of incidents, as well as charges</a:t>
            </a:r>
          </a:p>
          <a:p>
            <a:endParaRPr lang="en-US" sz="2000" dirty="0"/>
          </a:p>
        </p:txBody>
      </p:sp>
    </p:spTree>
    <p:extLst>
      <p:ext uri="{BB962C8B-B14F-4D97-AF65-F5344CB8AC3E}">
        <p14:creationId xmlns:p14="http://schemas.microsoft.com/office/powerpoint/2010/main" val="11760175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chor="t" anchorCtr="0">
            <a:normAutofit/>
          </a:bodyPr>
          <a:lstStyle/>
          <a:p>
            <a:pPr algn="ctr"/>
            <a:r>
              <a:rPr lang="en-US" sz="4000" b="1" dirty="0"/>
              <a:t>questions</a:t>
            </a:r>
          </a:p>
        </p:txBody>
      </p:sp>
      <p:pic>
        <p:nvPicPr>
          <p:cNvPr id="13" name="Content Placeholder 12" descr="BYOD4L « Bring Your Own Devices for Learning: an open ..."/>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41964" y="2513955"/>
            <a:ext cx="5522026" cy="3117821"/>
          </a:xfrm>
        </p:spPr>
      </p:pic>
      <p:sp>
        <p:nvSpPr>
          <p:cNvPr id="2" name="Rectangle 1">
            <a:extLst>
              <a:ext uri="{FF2B5EF4-FFF2-40B4-BE49-F238E27FC236}">
                <a16:creationId xmlns:a16="http://schemas.microsoft.com/office/drawing/2014/main" id="{1C299A29-26EB-43CC-95CE-D63215EF82FE}"/>
              </a:ext>
            </a:extLst>
          </p:cNvPr>
          <p:cNvSpPr/>
          <p:nvPr/>
        </p:nvSpPr>
        <p:spPr>
          <a:xfrm>
            <a:off x="5971607" y="3244334"/>
            <a:ext cx="248786" cy="369332"/>
          </a:xfrm>
          <a:prstGeom prst="rect">
            <a:avLst/>
          </a:prstGeom>
        </p:spPr>
        <p:txBody>
          <a:bodyPr wrap="none">
            <a:spAutoFit/>
          </a:bodyPr>
          <a:lstStyle/>
          <a:p>
            <a:r>
              <a:rPr lang="en-US" dirty="0"/>
              <a:t> </a:t>
            </a:r>
          </a:p>
        </p:txBody>
      </p:sp>
      <p:sp>
        <p:nvSpPr>
          <p:cNvPr id="3" name="Rectangle 2">
            <a:extLst>
              <a:ext uri="{FF2B5EF4-FFF2-40B4-BE49-F238E27FC236}">
                <a16:creationId xmlns:a16="http://schemas.microsoft.com/office/drawing/2014/main" id="{8C4C8796-1415-47D1-B510-18617702EE76}"/>
              </a:ext>
            </a:extLst>
          </p:cNvPr>
          <p:cNvSpPr/>
          <p:nvPr/>
        </p:nvSpPr>
        <p:spPr>
          <a:xfrm>
            <a:off x="5971607" y="3244334"/>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120634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3226B-2E1E-4356-AC24-2DBE887DC1AC}"/>
              </a:ext>
            </a:extLst>
          </p:cNvPr>
          <p:cNvSpPr>
            <a:spLocks noGrp="1"/>
          </p:cNvSpPr>
          <p:nvPr>
            <p:ph type="title"/>
          </p:nvPr>
        </p:nvSpPr>
        <p:spPr>
          <a:xfrm>
            <a:off x="581192" y="826443"/>
            <a:ext cx="11029616" cy="1013800"/>
          </a:xfrm>
        </p:spPr>
        <p:txBody>
          <a:bodyPr>
            <a:normAutofit fontScale="90000"/>
          </a:bodyPr>
          <a:lstStyle/>
          <a:p>
            <a:r>
              <a:rPr lang="en-US" sz="3600" dirty="0"/>
              <a:t>We Want to hear from you!​</a:t>
            </a:r>
            <a:br>
              <a:rPr lang="en-US" dirty="0"/>
            </a:br>
            <a:endParaRPr lang="en-US" dirty="0"/>
          </a:p>
        </p:txBody>
      </p:sp>
      <p:sp>
        <p:nvSpPr>
          <p:cNvPr id="3" name="Content Placeholder 2">
            <a:extLst>
              <a:ext uri="{FF2B5EF4-FFF2-40B4-BE49-F238E27FC236}">
                <a16:creationId xmlns:a16="http://schemas.microsoft.com/office/drawing/2014/main" id="{C70DA901-4689-4812-8216-4E24E04DF330}"/>
              </a:ext>
            </a:extLst>
          </p:cNvPr>
          <p:cNvSpPr>
            <a:spLocks noGrp="1"/>
          </p:cNvSpPr>
          <p:nvPr>
            <p:ph idx="1"/>
          </p:nvPr>
        </p:nvSpPr>
        <p:spPr>
          <a:xfrm>
            <a:off x="510171" y="2180496"/>
            <a:ext cx="11029615" cy="4677504"/>
          </a:xfrm>
        </p:spPr>
        <p:txBody>
          <a:bodyPr>
            <a:normAutofit/>
          </a:bodyPr>
          <a:lstStyle/>
          <a:p>
            <a:pPr marL="0" indent="0" fontAlgn="base">
              <a:buNone/>
            </a:pPr>
            <a:r>
              <a:rPr lang="en-US" sz="2000" dirty="0"/>
              <a:t>- Each participant received two talking chips​</a:t>
            </a:r>
          </a:p>
          <a:p>
            <a:pPr marL="0" indent="0" fontAlgn="base">
              <a:buNone/>
            </a:pPr>
            <a:endParaRPr lang="en-US" sz="2000" dirty="0"/>
          </a:p>
          <a:p>
            <a:pPr marL="0" indent="0" fontAlgn="base">
              <a:buNone/>
            </a:pPr>
            <a:r>
              <a:rPr lang="en-US" sz="2000" dirty="0"/>
              <a:t>- Participants have 2 opportunities to respond to: ​</a:t>
            </a:r>
          </a:p>
          <a:p>
            <a:pPr marL="0" indent="0" fontAlgn="base">
              <a:buNone/>
            </a:pPr>
            <a:endParaRPr lang="en-US" sz="2000" dirty="0"/>
          </a:p>
          <a:p>
            <a:pPr fontAlgn="base">
              <a:buFont typeface="Wingdings" panose="05000000000000000000" pitchFamily="2" charset="2"/>
              <a:buChar char="ü"/>
            </a:pPr>
            <a:r>
              <a:rPr lang="en-US" sz="2000" dirty="0"/>
              <a:t>Overall reactions and immediate questions  ​</a:t>
            </a:r>
          </a:p>
          <a:p>
            <a:pPr fontAlgn="base">
              <a:buFont typeface="Wingdings" panose="05000000000000000000" pitchFamily="2" charset="2"/>
              <a:buChar char="ü"/>
            </a:pPr>
            <a:r>
              <a:rPr lang="en-US" sz="2000" dirty="0"/>
              <a:t>New ideas  ​</a:t>
            </a:r>
          </a:p>
          <a:p>
            <a:pPr fontAlgn="base">
              <a:buFont typeface="Wingdings" panose="05000000000000000000" pitchFamily="2" charset="2"/>
              <a:buChar char="ü"/>
            </a:pPr>
            <a:r>
              <a:rPr lang="en-US" sz="2000" dirty="0"/>
              <a:t>Ideas that enhance the goal as written ​</a:t>
            </a:r>
          </a:p>
          <a:p>
            <a:pPr marL="0" indent="0" fontAlgn="base">
              <a:buNone/>
            </a:pPr>
            <a:endParaRPr lang="en-US" sz="2000" dirty="0"/>
          </a:p>
          <a:p>
            <a:pPr marL="0" indent="0" fontAlgn="base">
              <a:buNone/>
            </a:pPr>
            <a:r>
              <a:rPr lang="en-US" sz="2000" dirty="0"/>
              <a:t>- If participants have more then 2 things to share, write any ideas or feedback using the sticky notes provided ​</a:t>
            </a:r>
          </a:p>
          <a:p>
            <a:pPr marL="0" indent="0" fontAlgn="base">
              <a:buNone/>
            </a:pPr>
            <a:endParaRPr lang="en-US" dirty="0"/>
          </a:p>
          <a:p>
            <a:endParaRPr lang="en-US" dirty="0"/>
          </a:p>
        </p:txBody>
      </p:sp>
    </p:spTree>
    <p:extLst>
      <p:ext uri="{BB962C8B-B14F-4D97-AF65-F5344CB8AC3E}">
        <p14:creationId xmlns:p14="http://schemas.microsoft.com/office/powerpoint/2010/main" val="3003088243"/>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492</Words>
  <Application>Microsoft Office PowerPoint</Application>
  <PresentationFormat>Widescreen</PresentationFormat>
  <Paragraphs>49</Paragraphs>
  <Slides>10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Gill Sans MT</vt:lpstr>
      <vt:lpstr>Wingdings</vt:lpstr>
      <vt:lpstr>Wingdings 2</vt:lpstr>
      <vt:lpstr>Dividend</vt:lpstr>
      <vt:lpstr>DISCIPLINE</vt:lpstr>
      <vt:lpstr>Discipline- subcommittee members</vt:lpstr>
      <vt:lpstr>  Discipline </vt:lpstr>
      <vt:lpstr>What?</vt:lpstr>
      <vt:lpstr>Why</vt:lpstr>
      <vt:lpstr>Now What?</vt:lpstr>
      <vt:lpstr>Now What?</vt:lpstr>
      <vt:lpstr>questions</vt:lpstr>
      <vt:lpstr>We Want to hear from you!​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DISCIPLINE</dc:title>
  <dc:creator>Gillins, Maisha A</dc:creator>
  <cp:lastModifiedBy>Gillins, Maisha A</cp:lastModifiedBy>
  <cp:revision>2</cp:revision>
  <dcterms:created xsi:type="dcterms:W3CDTF">2020-02-06T15:43:00Z</dcterms:created>
  <dcterms:modified xsi:type="dcterms:W3CDTF">2020-02-06T15:44:06Z</dcterms:modified>
</cp:coreProperties>
</file>